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07" r:id="rId3"/>
    <p:sldId id="2508" r:id="rId4"/>
    <p:sldId id="2496" r:id="rId5"/>
    <p:sldId id="2497" r:id="rId6"/>
    <p:sldId id="2498" r:id="rId7"/>
    <p:sldId id="2499" r:id="rId8"/>
    <p:sldId id="2501" r:id="rId9"/>
    <p:sldId id="2502" r:id="rId10"/>
    <p:sldId id="2503" r:id="rId11"/>
    <p:sldId id="2495" r:id="rId12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ветлана Федоровна Иванова" initials="СФИ" lastIdx="1" clrIdx="0">
    <p:extLst>
      <p:ext uri="{19B8F6BF-5375-455C-9EA6-DF929625EA0E}">
        <p15:presenceInfo xmlns:p15="http://schemas.microsoft.com/office/powerpoint/2012/main" userId="S-1-5-21-1132614831-2165466983-1234439195-13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E257B9-631A-43F7-9480-4B05C1B84469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7F9A15-E2D5-4D15-B5D2-5AC04788F213}">
      <dgm:prSet phldrT="[Текст]" custT="1"/>
      <dgm:spPr/>
      <dgm:t>
        <a:bodyPr/>
        <a:lstStyle/>
        <a:p>
          <a:pPr algn="ctr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Физический</a:t>
          </a:r>
        </a:p>
      </dgm:t>
    </dgm:pt>
    <dgm:pt modelId="{BA832D20-CD39-47B3-86CB-85DB5764ED13}" type="parTrans" cxnId="{6F5DC507-DA49-4ECD-9BCE-707D440FA3A3}">
      <dgm:prSet/>
      <dgm:spPr/>
      <dgm:t>
        <a:bodyPr/>
        <a:lstStyle/>
        <a:p>
          <a:endParaRPr lang="ru-RU"/>
        </a:p>
      </dgm:t>
    </dgm:pt>
    <dgm:pt modelId="{2E0DD546-AA86-4D0D-9597-D71238453E12}" type="sibTrans" cxnId="{6F5DC507-DA49-4ECD-9BCE-707D440FA3A3}">
      <dgm:prSet/>
      <dgm:spPr/>
      <dgm:t>
        <a:bodyPr/>
        <a:lstStyle/>
        <a:p>
          <a:endParaRPr lang="ru-RU"/>
        </a:p>
      </dgm:t>
    </dgm:pt>
    <dgm:pt modelId="{B27B42C3-9CCA-4321-987D-05818B478FE5}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Инволюция матки, заживление тканей, восстановление мышц тазового дна, гормональный баланс</a:t>
          </a:r>
        </a:p>
      </dgm:t>
    </dgm:pt>
    <dgm:pt modelId="{C38C1A32-9A69-4D1A-823D-C1BF61E18269}" type="parTrans" cxnId="{407CCF3D-6483-4C8E-9225-1289BC6085CF}">
      <dgm:prSet/>
      <dgm:spPr/>
      <dgm:t>
        <a:bodyPr/>
        <a:lstStyle/>
        <a:p>
          <a:endParaRPr lang="ru-RU"/>
        </a:p>
      </dgm:t>
    </dgm:pt>
    <dgm:pt modelId="{85DD8160-F6F1-4C13-862C-F51144D8037C}" type="sibTrans" cxnId="{407CCF3D-6483-4C8E-9225-1289BC6085CF}">
      <dgm:prSet/>
      <dgm:spPr/>
      <dgm:t>
        <a:bodyPr/>
        <a:lstStyle/>
        <a:p>
          <a:endParaRPr lang="ru-RU"/>
        </a:p>
      </dgm:t>
    </dgm:pt>
    <dgm:pt modelId="{57394560-BA7F-4B63-AF29-16D29422767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Психологический</a:t>
          </a:r>
        </a:p>
      </dgm:t>
    </dgm:pt>
    <dgm:pt modelId="{EF799B48-ADCB-4CD1-BBE3-A750D6AB032A}" type="parTrans" cxnId="{B93C6DDA-F013-43AA-87E3-27CFC7511C09}">
      <dgm:prSet/>
      <dgm:spPr/>
      <dgm:t>
        <a:bodyPr/>
        <a:lstStyle/>
        <a:p>
          <a:endParaRPr lang="ru-RU"/>
        </a:p>
      </dgm:t>
    </dgm:pt>
    <dgm:pt modelId="{E79FC802-F7A2-49EF-9D98-F8C1F405F3DB}" type="sibTrans" cxnId="{B93C6DDA-F013-43AA-87E3-27CFC7511C09}">
      <dgm:prSet/>
      <dgm:spPr/>
      <dgm:t>
        <a:bodyPr/>
        <a:lstStyle/>
        <a:p>
          <a:endParaRPr lang="ru-RU"/>
        </a:p>
      </dgm:t>
    </dgm:pt>
    <dgm:pt modelId="{1DCCEDC8-9FBB-464B-BCF9-0F1B38C9F67A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Эмоциональная стабильность, отсутствие депрессии, принятие новой роли</a:t>
          </a:r>
          <a:endParaRPr lang="ru-RU" dirty="0"/>
        </a:p>
      </dgm:t>
    </dgm:pt>
    <dgm:pt modelId="{FED87647-70CF-40F4-9390-D05245C57BC5}" type="parTrans" cxnId="{8E491F55-8A41-4A95-B59A-5B724E010151}">
      <dgm:prSet/>
      <dgm:spPr/>
      <dgm:t>
        <a:bodyPr/>
        <a:lstStyle/>
        <a:p>
          <a:endParaRPr lang="ru-RU"/>
        </a:p>
      </dgm:t>
    </dgm:pt>
    <dgm:pt modelId="{DEFB6273-6E6F-4F37-A581-6D0A7FFE6DC3}" type="sibTrans" cxnId="{8E491F55-8A41-4A95-B59A-5B724E010151}">
      <dgm:prSet/>
      <dgm:spPr/>
      <dgm:t>
        <a:bodyPr/>
        <a:lstStyle/>
        <a:p>
          <a:endParaRPr lang="ru-RU"/>
        </a:p>
      </dgm:t>
    </dgm:pt>
    <dgm:pt modelId="{6B99E44E-EB0B-44B1-9942-77EF9E839FE1}">
      <dgm:prSet phldrT="[Текст]" custT="1"/>
      <dgm:spPr/>
      <dgm:t>
        <a:bodyPr/>
        <a:lstStyle/>
        <a:p>
          <a:pPr algn="ctr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Социальный</a:t>
          </a:r>
        </a:p>
      </dgm:t>
    </dgm:pt>
    <dgm:pt modelId="{4611F2BB-CBB1-4652-BB87-EC406083F7CA}" type="parTrans" cxnId="{ED12C9D6-D2E3-457E-8F1F-99DD144741D2}">
      <dgm:prSet/>
      <dgm:spPr/>
      <dgm:t>
        <a:bodyPr/>
        <a:lstStyle/>
        <a:p>
          <a:endParaRPr lang="ru-RU"/>
        </a:p>
      </dgm:t>
    </dgm:pt>
    <dgm:pt modelId="{0654DBCF-BFC6-4145-9B5D-5C092B3EF2AB}" type="sibTrans" cxnId="{ED12C9D6-D2E3-457E-8F1F-99DD144741D2}">
      <dgm:prSet/>
      <dgm:spPr/>
      <dgm:t>
        <a:bodyPr/>
        <a:lstStyle/>
        <a:p>
          <a:endParaRPr lang="ru-RU"/>
        </a:p>
      </dgm:t>
    </dgm:pt>
    <dgm:pt modelId="{CA7BF3B5-58FC-4DB1-B681-231BF3BF2086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Поддержка семьи, доступ к медицинской помощи, информация и обучение</a:t>
          </a:r>
          <a:endParaRPr lang="ru-RU" dirty="0"/>
        </a:p>
      </dgm:t>
    </dgm:pt>
    <dgm:pt modelId="{3E2EA397-6225-45DF-917B-073C73AA7A21}" type="parTrans" cxnId="{35E30234-BA28-4324-A584-6BBD115153DB}">
      <dgm:prSet/>
      <dgm:spPr/>
      <dgm:t>
        <a:bodyPr/>
        <a:lstStyle/>
        <a:p>
          <a:endParaRPr lang="ru-RU"/>
        </a:p>
      </dgm:t>
    </dgm:pt>
    <dgm:pt modelId="{47F323AD-2912-460D-8E10-3EDB2CA60E68}" type="sibTrans" cxnId="{35E30234-BA28-4324-A584-6BBD115153DB}">
      <dgm:prSet/>
      <dgm:spPr/>
      <dgm:t>
        <a:bodyPr/>
        <a:lstStyle/>
        <a:p>
          <a:endParaRPr lang="ru-RU"/>
        </a:p>
      </dgm:t>
    </dgm:pt>
    <dgm:pt modelId="{999EA61A-4CCD-4E0E-89CE-686A9F5A7E92}">
      <dgm:prSet custT="1"/>
      <dgm:spPr/>
      <dgm:t>
        <a:bodyPr/>
        <a:lstStyle/>
        <a:p>
          <a:pPr algn="ctr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Лактационный         	</a:t>
          </a:r>
        </a:p>
      </dgm:t>
    </dgm:pt>
    <dgm:pt modelId="{19457558-7730-4791-93AC-5F8E5D5E270F}" type="parTrans" cxnId="{DE8A7EE5-4EEE-4FD5-95CC-26E7D41299F9}">
      <dgm:prSet/>
      <dgm:spPr/>
      <dgm:t>
        <a:bodyPr/>
        <a:lstStyle/>
        <a:p>
          <a:endParaRPr lang="ru-RU"/>
        </a:p>
      </dgm:t>
    </dgm:pt>
    <dgm:pt modelId="{695CD05A-7E05-4E1A-9EB3-0C0484561D8A}" type="sibTrans" cxnId="{DE8A7EE5-4EEE-4FD5-95CC-26E7D41299F9}">
      <dgm:prSet/>
      <dgm:spPr/>
      <dgm:t>
        <a:bodyPr/>
        <a:lstStyle/>
        <a:p>
          <a:endParaRPr lang="ru-RU"/>
        </a:p>
      </dgm:t>
    </dgm:pt>
    <dgm:pt modelId="{CC1E0137-45E8-457F-8EC5-12307909DDB3}" type="pres">
      <dgm:prSet presAssocID="{71E257B9-631A-43F7-9480-4B05C1B8446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77A3E58-E402-438E-99A8-DB20605B6178}" type="pres">
      <dgm:prSet presAssocID="{B07F9A15-E2D5-4D15-B5D2-5AC04788F213}" presName="circle1" presStyleLbl="node1" presStyleIdx="0" presStyleCnt="4"/>
      <dgm:spPr/>
    </dgm:pt>
    <dgm:pt modelId="{4788F4F2-B1B8-49A5-9432-F85209420881}" type="pres">
      <dgm:prSet presAssocID="{B07F9A15-E2D5-4D15-B5D2-5AC04788F213}" presName="space" presStyleCnt="0"/>
      <dgm:spPr/>
    </dgm:pt>
    <dgm:pt modelId="{B502F1F7-A357-4CE3-A100-29AD2EE3D9C3}" type="pres">
      <dgm:prSet presAssocID="{B07F9A15-E2D5-4D15-B5D2-5AC04788F213}" presName="rect1" presStyleLbl="alignAcc1" presStyleIdx="0" presStyleCnt="4" custLinFactNeighborX="27640" custLinFactNeighborY="1296"/>
      <dgm:spPr/>
    </dgm:pt>
    <dgm:pt modelId="{31150DC2-23DF-4F54-8FF8-F6DCE8A8E2F8}" type="pres">
      <dgm:prSet presAssocID="{57394560-BA7F-4B63-AF29-16D29422767B}" presName="vertSpace2" presStyleLbl="node1" presStyleIdx="0" presStyleCnt="4"/>
      <dgm:spPr/>
    </dgm:pt>
    <dgm:pt modelId="{EA9D8188-C89A-44AB-A948-D46E57DB9219}" type="pres">
      <dgm:prSet presAssocID="{57394560-BA7F-4B63-AF29-16D29422767B}" presName="circle2" presStyleLbl="node1" presStyleIdx="1" presStyleCnt="4"/>
      <dgm:spPr/>
    </dgm:pt>
    <dgm:pt modelId="{29D51F68-59E0-456F-A418-BEBD52A8BC85}" type="pres">
      <dgm:prSet presAssocID="{57394560-BA7F-4B63-AF29-16D29422767B}" presName="rect2" presStyleLbl="alignAcc1" presStyleIdx="1" presStyleCnt="4"/>
      <dgm:spPr/>
    </dgm:pt>
    <dgm:pt modelId="{BED2B50E-ABA9-4558-A5B3-A73CAC6E2E22}" type="pres">
      <dgm:prSet presAssocID="{999EA61A-4CCD-4E0E-89CE-686A9F5A7E92}" presName="vertSpace3" presStyleLbl="node1" presStyleIdx="1" presStyleCnt="4"/>
      <dgm:spPr/>
    </dgm:pt>
    <dgm:pt modelId="{5A89CB91-0707-4CFC-AA63-832B03B568EF}" type="pres">
      <dgm:prSet presAssocID="{999EA61A-4CCD-4E0E-89CE-686A9F5A7E92}" presName="circle3" presStyleLbl="node1" presStyleIdx="2" presStyleCnt="4"/>
      <dgm:spPr/>
    </dgm:pt>
    <dgm:pt modelId="{03545D76-25FB-40A6-86B6-10F38110B9F4}" type="pres">
      <dgm:prSet presAssocID="{999EA61A-4CCD-4E0E-89CE-686A9F5A7E92}" presName="rect3" presStyleLbl="alignAcc1" presStyleIdx="2" presStyleCnt="4"/>
      <dgm:spPr/>
    </dgm:pt>
    <dgm:pt modelId="{E16AFB94-6045-434C-A518-436C7F5CCE8A}" type="pres">
      <dgm:prSet presAssocID="{6B99E44E-EB0B-44B1-9942-77EF9E839FE1}" presName="vertSpace4" presStyleLbl="node1" presStyleIdx="2" presStyleCnt="4"/>
      <dgm:spPr/>
    </dgm:pt>
    <dgm:pt modelId="{562EF3D5-76A5-438D-A552-F430F094D234}" type="pres">
      <dgm:prSet presAssocID="{6B99E44E-EB0B-44B1-9942-77EF9E839FE1}" presName="circle4" presStyleLbl="node1" presStyleIdx="3" presStyleCnt="4"/>
      <dgm:spPr/>
    </dgm:pt>
    <dgm:pt modelId="{0707C940-068C-4F56-ACE2-FA08F2F37E2B}" type="pres">
      <dgm:prSet presAssocID="{6B99E44E-EB0B-44B1-9942-77EF9E839FE1}" presName="rect4" presStyleLbl="alignAcc1" presStyleIdx="3" presStyleCnt="4"/>
      <dgm:spPr/>
    </dgm:pt>
    <dgm:pt modelId="{345780D5-418A-492E-9F40-1D2AE9F30D8F}" type="pres">
      <dgm:prSet presAssocID="{B07F9A15-E2D5-4D15-B5D2-5AC04788F213}" presName="rect1ParTx" presStyleLbl="alignAcc1" presStyleIdx="3" presStyleCnt="4">
        <dgm:presLayoutVars>
          <dgm:chMax val="1"/>
          <dgm:bulletEnabled val="1"/>
        </dgm:presLayoutVars>
      </dgm:prSet>
      <dgm:spPr/>
    </dgm:pt>
    <dgm:pt modelId="{326BC20B-481A-4BA1-B0EC-3E61133476CE}" type="pres">
      <dgm:prSet presAssocID="{B07F9A15-E2D5-4D15-B5D2-5AC04788F213}" presName="rect1ChTx" presStyleLbl="alignAcc1" presStyleIdx="3" presStyleCnt="4">
        <dgm:presLayoutVars>
          <dgm:bulletEnabled val="1"/>
        </dgm:presLayoutVars>
      </dgm:prSet>
      <dgm:spPr/>
    </dgm:pt>
    <dgm:pt modelId="{A58C1189-F184-4123-A350-22B27E069AA6}" type="pres">
      <dgm:prSet presAssocID="{57394560-BA7F-4B63-AF29-16D29422767B}" presName="rect2ParTx" presStyleLbl="alignAcc1" presStyleIdx="3" presStyleCnt="4">
        <dgm:presLayoutVars>
          <dgm:chMax val="1"/>
          <dgm:bulletEnabled val="1"/>
        </dgm:presLayoutVars>
      </dgm:prSet>
      <dgm:spPr/>
    </dgm:pt>
    <dgm:pt modelId="{7661B6BE-07DF-4DDB-A8E8-1DAF2A800AC7}" type="pres">
      <dgm:prSet presAssocID="{57394560-BA7F-4B63-AF29-16D29422767B}" presName="rect2ChTx" presStyleLbl="alignAcc1" presStyleIdx="3" presStyleCnt="4">
        <dgm:presLayoutVars>
          <dgm:bulletEnabled val="1"/>
        </dgm:presLayoutVars>
      </dgm:prSet>
      <dgm:spPr/>
    </dgm:pt>
    <dgm:pt modelId="{61F736C3-0EB8-416C-AB8C-B027B1737D3A}" type="pres">
      <dgm:prSet presAssocID="{999EA61A-4CCD-4E0E-89CE-686A9F5A7E92}" presName="rect3ParTx" presStyleLbl="alignAcc1" presStyleIdx="3" presStyleCnt="4">
        <dgm:presLayoutVars>
          <dgm:chMax val="1"/>
          <dgm:bulletEnabled val="1"/>
        </dgm:presLayoutVars>
      </dgm:prSet>
      <dgm:spPr/>
    </dgm:pt>
    <dgm:pt modelId="{3BDB6D7E-2EDD-48D7-A907-7ADC7F839522}" type="pres">
      <dgm:prSet presAssocID="{999EA61A-4CCD-4E0E-89CE-686A9F5A7E92}" presName="rect3ChTx" presStyleLbl="alignAcc1" presStyleIdx="3" presStyleCnt="4">
        <dgm:presLayoutVars>
          <dgm:bulletEnabled val="1"/>
        </dgm:presLayoutVars>
      </dgm:prSet>
      <dgm:spPr/>
    </dgm:pt>
    <dgm:pt modelId="{98B4C32B-DF47-465E-9093-21BFF0A5338F}" type="pres">
      <dgm:prSet presAssocID="{6B99E44E-EB0B-44B1-9942-77EF9E839FE1}" presName="rect4ParTx" presStyleLbl="alignAcc1" presStyleIdx="3" presStyleCnt="4">
        <dgm:presLayoutVars>
          <dgm:chMax val="1"/>
          <dgm:bulletEnabled val="1"/>
        </dgm:presLayoutVars>
      </dgm:prSet>
      <dgm:spPr/>
    </dgm:pt>
    <dgm:pt modelId="{33BB1E99-2484-4FBB-B306-FF3DA0C32F17}" type="pres">
      <dgm:prSet presAssocID="{6B99E44E-EB0B-44B1-9942-77EF9E839FE1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6F5DC507-DA49-4ECD-9BCE-707D440FA3A3}" srcId="{71E257B9-631A-43F7-9480-4B05C1B84469}" destId="{B07F9A15-E2D5-4D15-B5D2-5AC04788F213}" srcOrd="0" destOrd="0" parTransId="{BA832D20-CD39-47B3-86CB-85DB5764ED13}" sibTransId="{2E0DD546-AA86-4D0D-9597-D71238453E12}"/>
    <dgm:cxn modelId="{D6CFB81E-9E33-4C5D-A531-1E1EE6AC0027}" type="presOf" srcId="{6B99E44E-EB0B-44B1-9942-77EF9E839FE1}" destId="{98B4C32B-DF47-465E-9093-21BFF0A5338F}" srcOrd="1" destOrd="0" presId="urn:microsoft.com/office/officeart/2005/8/layout/target3"/>
    <dgm:cxn modelId="{35E30234-BA28-4324-A584-6BBD115153DB}" srcId="{6B99E44E-EB0B-44B1-9942-77EF9E839FE1}" destId="{CA7BF3B5-58FC-4DB1-B681-231BF3BF2086}" srcOrd="0" destOrd="0" parTransId="{3E2EA397-6225-45DF-917B-073C73AA7A21}" sibTransId="{47F323AD-2912-460D-8E10-3EDB2CA60E68}"/>
    <dgm:cxn modelId="{407CCF3D-6483-4C8E-9225-1289BC6085CF}" srcId="{B07F9A15-E2D5-4D15-B5D2-5AC04788F213}" destId="{B27B42C3-9CCA-4321-987D-05818B478FE5}" srcOrd="0" destOrd="0" parTransId="{C38C1A32-9A69-4D1A-823D-C1BF61E18269}" sibTransId="{85DD8160-F6F1-4C13-862C-F51144D8037C}"/>
    <dgm:cxn modelId="{25EE2A5D-0849-4272-A615-37028C2B6A4E}" type="presOf" srcId="{B07F9A15-E2D5-4D15-B5D2-5AC04788F213}" destId="{345780D5-418A-492E-9F40-1D2AE9F30D8F}" srcOrd="1" destOrd="0" presId="urn:microsoft.com/office/officeart/2005/8/layout/target3"/>
    <dgm:cxn modelId="{1F4B6864-39DB-4772-A38E-1CDE9CACA8B6}" type="presOf" srcId="{B07F9A15-E2D5-4D15-B5D2-5AC04788F213}" destId="{B502F1F7-A357-4CE3-A100-29AD2EE3D9C3}" srcOrd="0" destOrd="0" presId="urn:microsoft.com/office/officeart/2005/8/layout/target3"/>
    <dgm:cxn modelId="{82453D48-FA84-47F1-BD2F-0558A99A60BF}" type="presOf" srcId="{CA7BF3B5-58FC-4DB1-B681-231BF3BF2086}" destId="{33BB1E99-2484-4FBB-B306-FF3DA0C32F17}" srcOrd="0" destOrd="0" presId="urn:microsoft.com/office/officeart/2005/8/layout/target3"/>
    <dgm:cxn modelId="{D6A5D572-012D-4377-B19F-9BA88FBA49DD}" type="presOf" srcId="{57394560-BA7F-4B63-AF29-16D29422767B}" destId="{A58C1189-F184-4123-A350-22B27E069AA6}" srcOrd="1" destOrd="0" presId="urn:microsoft.com/office/officeart/2005/8/layout/target3"/>
    <dgm:cxn modelId="{BBD9F572-107C-4409-9F1B-FED26F90DA78}" type="presOf" srcId="{71E257B9-631A-43F7-9480-4B05C1B84469}" destId="{CC1E0137-45E8-457F-8EC5-12307909DDB3}" srcOrd="0" destOrd="0" presId="urn:microsoft.com/office/officeart/2005/8/layout/target3"/>
    <dgm:cxn modelId="{8E491F55-8A41-4A95-B59A-5B724E010151}" srcId="{57394560-BA7F-4B63-AF29-16D29422767B}" destId="{1DCCEDC8-9FBB-464B-BCF9-0F1B38C9F67A}" srcOrd="0" destOrd="0" parTransId="{FED87647-70CF-40F4-9390-D05245C57BC5}" sibTransId="{DEFB6273-6E6F-4F37-A581-6D0A7FFE6DC3}"/>
    <dgm:cxn modelId="{0283BC56-0250-499D-A460-1FB3EB46DA14}" type="presOf" srcId="{57394560-BA7F-4B63-AF29-16D29422767B}" destId="{29D51F68-59E0-456F-A418-BEBD52A8BC85}" srcOrd="0" destOrd="0" presId="urn:microsoft.com/office/officeart/2005/8/layout/target3"/>
    <dgm:cxn modelId="{A785B4B3-D6A3-4873-BCF6-0B2169146BFA}" type="presOf" srcId="{999EA61A-4CCD-4E0E-89CE-686A9F5A7E92}" destId="{03545D76-25FB-40A6-86B6-10F38110B9F4}" srcOrd="0" destOrd="0" presId="urn:microsoft.com/office/officeart/2005/8/layout/target3"/>
    <dgm:cxn modelId="{FE4C48C1-3471-4C2A-87EF-92C35D5ED04F}" type="presOf" srcId="{6B99E44E-EB0B-44B1-9942-77EF9E839FE1}" destId="{0707C940-068C-4F56-ACE2-FA08F2F37E2B}" srcOrd="0" destOrd="0" presId="urn:microsoft.com/office/officeart/2005/8/layout/target3"/>
    <dgm:cxn modelId="{ED12C9D6-D2E3-457E-8F1F-99DD144741D2}" srcId="{71E257B9-631A-43F7-9480-4B05C1B84469}" destId="{6B99E44E-EB0B-44B1-9942-77EF9E839FE1}" srcOrd="3" destOrd="0" parTransId="{4611F2BB-CBB1-4652-BB87-EC406083F7CA}" sibTransId="{0654DBCF-BFC6-4145-9B5D-5C092B3EF2AB}"/>
    <dgm:cxn modelId="{B93C6DDA-F013-43AA-87E3-27CFC7511C09}" srcId="{71E257B9-631A-43F7-9480-4B05C1B84469}" destId="{57394560-BA7F-4B63-AF29-16D29422767B}" srcOrd="1" destOrd="0" parTransId="{EF799B48-ADCB-4CD1-BBE3-A750D6AB032A}" sibTransId="{E79FC802-F7A2-49EF-9D98-F8C1F405F3DB}"/>
    <dgm:cxn modelId="{E8FE4BDB-26EC-40C9-B4A3-DFC621B3F8D8}" type="presOf" srcId="{999EA61A-4CCD-4E0E-89CE-686A9F5A7E92}" destId="{61F736C3-0EB8-416C-AB8C-B027B1737D3A}" srcOrd="1" destOrd="0" presId="urn:microsoft.com/office/officeart/2005/8/layout/target3"/>
    <dgm:cxn modelId="{FF885BE2-8277-4538-A439-0412C0D91A16}" type="presOf" srcId="{B27B42C3-9CCA-4321-987D-05818B478FE5}" destId="{326BC20B-481A-4BA1-B0EC-3E61133476CE}" srcOrd="0" destOrd="0" presId="urn:microsoft.com/office/officeart/2005/8/layout/target3"/>
    <dgm:cxn modelId="{DE8A7EE5-4EEE-4FD5-95CC-26E7D41299F9}" srcId="{71E257B9-631A-43F7-9480-4B05C1B84469}" destId="{999EA61A-4CCD-4E0E-89CE-686A9F5A7E92}" srcOrd="2" destOrd="0" parTransId="{19457558-7730-4791-93AC-5F8E5D5E270F}" sibTransId="{695CD05A-7E05-4E1A-9EB3-0C0484561D8A}"/>
    <dgm:cxn modelId="{AACF51ED-47CE-4530-825F-A5EF20A519B7}" type="presOf" srcId="{1DCCEDC8-9FBB-464B-BCF9-0F1B38C9F67A}" destId="{7661B6BE-07DF-4DDB-A8E8-1DAF2A800AC7}" srcOrd="0" destOrd="0" presId="urn:microsoft.com/office/officeart/2005/8/layout/target3"/>
    <dgm:cxn modelId="{E7D44051-7168-4A5C-AEC7-4E593466FDB9}" type="presParOf" srcId="{CC1E0137-45E8-457F-8EC5-12307909DDB3}" destId="{277A3E58-E402-438E-99A8-DB20605B6178}" srcOrd="0" destOrd="0" presId="urn:microsoft.com/office/officeart/2005/8/layout/target3"/>
    <dgm:cxn modelId="{A5A5D493-1A65-4241-855E-2EF3A3023B67}" type="presParOf" srcId="{CC1E0137-45E8-457F-8EC5-12307909DDB3}" destId="{4788F4F2-B1B8-49A5-9432-F85209420881}" srcOrd="1" destOrd="0" presId="urn:microsoft.com/office/officeart/2005/8/layout/target3"/>
    <dgm:cxn modelId="{3B6A9E24-C5B4-458F-ADCE-9E253C567EB2}" type="presParOf" srcId="{CC1E0137-45E8-457F-8EC5-12307909DDB3}" destId="{B502F1F7-A357-4CE3-A100-29AD2EE3D9C3}" srcOrd="2" destOrd="0" presId="urn:microsoft.com/office/officeart/2005/8/layout/target3"/>
    <dgm:cxn modelId="{D8ABC567-4457-44A3-8305-26C1FE578B85}" type="presParOf" srcId="{CC1E0137-45E8-457F-8EC5-12307909DDB3}" destId="{31150DC2-23DF-4F54-8FF8-F6DCE8A8E2F8}" srcOrd="3" destOrd="0" presId="urn:microsoft.com/office/officeart/2005/8/layout/target3"/>
    <dgm:cxn modelId="{CEF91B16-C7B8-4B56-9CD2-C482D4E9CF76}" type="presParOf" srcId="{CC1E0137-45E8-457F-8EC5-12307909DDB3}" destId="{EA9D8188-C89A-44AB-A948-D46E57DB9219}" srcOrd="4" destOrd="0" presId="urn:microsoft.com/office/officeart/2005/8/layout/target3"/>
    <dgm:cxn modelId="{B7E9E015-8BC0-42CD-B237-77BE159BE23E}" type="presParOf" srcId="{CC1E0137-45E8-457F-8EC5-12307909DDB3}" destId="{29D51F68-59E0-456F-A418-BEBD52A8BC85}" srcOrd="5" destOrd="0" presId="urn:microsoft.com/office/officeart/2005/8/layout/target3"/>
    <dgm:cxn modelId="{D4D1AE7B-55BB-45E9-902F-42F18DE388BF}" type="presParOf" srcId="{CC1E0137-45E8-457F-8EC5-12307909DDB3}" destId="{BED2B50E-ABA9-4558-A5B3-A73CAC6E2E22}" srcOrd="6" destOrd="0" presId="urn:microsoft.com/office/officeart/2005/8/layout/target3"/>
    <dgm:cxn modelId="{87E21E18-F141-4300-BBD0-7021E2DD7248}" type="presParOf" srcId="{CC1E0137-45E8-457F-8EC5-12307909DDB3}" destId="{5A89CB91-0707-4CFC-AA63-832B03B568EF}" srcOrd="7" destOrd="0" presId="urn:microsoft.com/office/officeart/2005/8/layout/target3"/>
    <dgm:cxn modelId="{5FA6597C-CEA7-4D25-AFBD-E19F471D2017}" type="presParOf" srcId="{CC1E0137-45E8-457F-8EC5-12307909DDB3}" destId="{03545D76-25FB-40A6-86B6-10F38110B9F4}" srcOrd="8" destOrd="0" presId="urn:microsoft.com/office/officeart/2005/8/layout/target3"/>
    <dgm:cxn modelId="{576057FF-35BB-4E7E-8635-68A31B35D7DE}" type="presParOf" srcId="{CC1E0137-45E8-457F-8EC5-12307909DDB3}" destId="{E16AFB94-6045-434C-A518-436C7F5CCE8A}" srcOrd="9" destOrd="0" presId="urn:microsoft.com/office/officeart/2005/8/layout/target3"/>
    <dgm:cxn modelId="{060A9B40-47D7-457B-BF6E-2D29BDD4CA7A}" type="presParOf" srcId="{CC1E0137-45E8-457F-8EC5-12307909DDB3}" destId="{562EF3D5-76A5-438D-A552-F430F094D234}" srcOrd="10" destOrd="0" presId="urn:microsoft.com/office/officeart/2005/8/layout/target3"/>
    <dgm:cxn modelId="{7FC4C0D4-2EBC-4CB5-80DD-DAD11857E41F}" type="presParOf" srcId="{CC1E0137-45E8-457F-8EC5-12307909DDB3}" destId="{0707C940-068C-4F56-ACE2-FA08F2F37E2B}" srcOrd="11" destOrd="0" presId="urn:microsoft.com/office/officeart/2005/8/layout/target3"/>
    <dgm:cxn modelId="{D3C16A5D-FF12-405B-8738-1AB83943BA6E}" type="presParOf" srcId="{CC1E0137-45E8-457F-8EC5-12307909DDB3}" destId="{345780D5-418A-492E-9F40-1D2AE9F30D8F}" srcOrd="12" destOrd="0" presId="urn:microsoft.com/office/officeart/2005/8/layout/target3"/>
    <dgm:cxn modelId="{AFA4552E-A4E5-43DA-8758-8B1E4C4A6B97}" type="presParOf" srcId="{CC1E0137-45E8-457F-8EC5-12307909DDB3}" destId="{326BC20B-481A-4BA1-B0EC-3E61133476CE}" srcOrd="13" destOrd="0" presId="urn:microsoft.com/office/officeart/2005/8/layout/target3"/>
    <dgm:cxn modelId="{E5C4752E-744E-4BFF-A08A-59774D17BE05}" type="presParOf" srcId="{CC1E0137-45E8-457F-8EC5-12307909DDB3}" destId="{A58C1189-F184-4123-A350-22B27E069AA6}" srcOrd="14" destOrd="0" presId="urn:microsoft.com/office/officeart/2005/8/layout/target3"/>
    <dgm:cxn modelId="{4D63910C-32B9-4C39-AC0B-E9DBCB63CB51}" type="presParOf" srcId="{CC1E0137-45E8-457F-8EC5-12307909DDB3}" destId="{7661B6BE-07DF-4DDB-A8E8-1DAF2A800AC7}" srcOrd="15" destOrd="0" presId="urn:microsoft.com/office/officeart/2005/8/layout/target3"/>
    <dgm:cxn modelId="{8FA86346-6845-4F74-B685-454CD65E940C}" type="presParOf" srcId="{CC1E0137-45E8-457F-8EC5-12307909DDB3}" destId="{61F736C3-0EB8-416C-AB8C-B027B1737D3A}" srcOrd="16" destOrd="0" presId="urn:microsoft.com/office/officeart/2005/8/layout/target3"/>
    <dgm:cxn modelId="{4C7429BA-F8FD-4005-82B2-0349441D629F}" type="presParOf" srcId="{CC1E0137-45E8-457F-8EC5-12307909DDB3}" destId="{3BDB6D7E-2EDD-48D7-A907-7ADC7F839522}" srcOrd="17" destOrd="0" presId="urn:microsoft.com/office/officeart/2005/8/layout/target3"/>
    <dgm:cxn modelId="{B5C36C8D-4BCF-4A75-9457-9C52E5C27E86}" type="presParOf" srcId="{CC1E0137-45E8-457F-8EC5-12307909DDB3}" destId="{98B4C32B-DF47-465E-9093-21BFF0A5338F}" srcOrd="18" destOrd="0" presId="urn:microsoft.com/office/officeart/2005/8/layout/target3"/>
    <dgm:cxn modelId="{65AC3DC2-D1EB-4AF5-B5F9-0514617BD69F}" type="presParOf" srcId="{CC1E0137-45E8-457F-8EC5-12307909DDB3}" destId="{33BB1E99-2484-4FBB-B306-FF3DA0C32F17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A3E58-E402-438E-99A8-DB20605B6178}">
      <dsp:nvSpPr>
        <dsp:cNvPr id="0" name=""/>
        <dsp:cNvSpPr/>
      </dsp:nvSpPr>
      <dsp:spPr>
        <a:xfrm>
          <a:off x="0" y="0"/>
          <a:ext cx="5418667" cy="541866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2F1F7-A357-4CE3-A100-29AD2EE3D9C3}">
      <dsp:nvSpPr>
        <dsp:cNvPr id="0" name=""/>
        <dsp:cNvSpPr/>
      </dsp:nvSpPr>
      <dsp:spPr>
        <a:xfrm>
          <a:off x="2709333" y="0"/>
          <a:ext cx="6411723" cy="541866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Физический</a:t>
          </a:r>
        </a:p>
      </dsp:txBody>
      <dsp:txXfrm>
        <a:off x="2709333" y="0"/>
        <a:ext cx="3205861" cy="1151466"/>
      </dsp:txXfrm>
    </dsp:sp>
    <dsp:sp modelId="{EA9D8188-C89A-44AB-A948-D46E57DB9219}">
      <dsp:nvSpPr>
        <dsp:cNvPr id="0" name=""/>
        <dsp:cNvSpPr/>
      </dsp:nvSpPr>
      <dsp:spPr>
        <a:xfrm>
          <a:off x="711200" y="1151466"/>
          <a:ext cx="3996266" cy="39962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51F68-59E0-456F-A418-BEBD52A8BC85}">
      <dsp:nvSpPr>
        <dsp:cNvPr id="0" name=""/>
        <dsp:cNvSpPr/>
      </dsp:nvSpPr>
      <dsp:spPr>
        <a:xfrm>
          <a:off x="2709333" y="1151466"/>
          <a:ext cx="6411723" cy="39962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Психологический</a:t>
          </a:r>
        </a:p>
      </dsp:txBody>
      <dsp:txXfrm>
        <a:off x="2709333" y="1151466"/>
        <a:ext cx="3205861" cy="1151466"/>
      </dsp:txXfrm>
    </dsp:sp>
    <dsp:sp modelId="{5A89CB91-0707-4CFC-AA63-832B03B568EF}">
      <dsp:nvSpPr>
        <dsp:cNvPr id="0" name=""/>
        <dsp:cNvSpPr/>
      </dsp:nvSpPr>
      <dsp:spPr>
        <a:xfrm>
          <a:off x="1422400" y="2302933"/>
          <a:ext cx="2573866" cy="25738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545D76-25FB-40A6-86B6-10F38110B9F4}">
      <dsp:nvSpPr>
        <dsp:cNvPr id="0" name=""/>
        <dsp:cNvSpPr/>
      </dsp:nvSpPr>
      <dsp:spPr>
        <a:xfrm>
          <a:off x="2709333" y="2302933"/>
          <a:ext cx="6411723" cy="25738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Лактационный         	</a:t>
          </a:r>
        </a:p>
      </dsp:txBody>
      <dsp:txXfrm>
        <a:off x="2709333" y="2302933"/>
        <a:ext cx="3205861" cy="1151466"/>
      </dsp:txXfrm>
    </dsp:sp>
    <dsp:sp modelId="{562EF3D5-76A5-438D-A552-F430F094D234}">
      <dsp:nvSpPr>
        <dsp:cNvPr id="0" name=""/>
        <dsp:cNvSpPr/>
      </dsp:nvSpPr>
      <dsp:spPr>
        <a:xfrm>
          <a:off x="2133600" y="3454400"/>
          <a:ext cx="1151466" cy="11514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7C940-068C-4F56-ACE2-FA08F2F37E2B}">
      <dsp:nvSpPr>
        <dsp:cNvPr id="0" name=""/>
        <dsp:cNvSpPr/>
      </dsp:nvSpPr>
      <dsp:spPr>
        <a:xfrm>
          <a:off x="2709333" y="3454400"/>
          <a:ext cx="6411723" cy="11514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Социальный</a:t>
          </a:r>
        </a:p>
      </dsp:txBody>
      <dsp:txXfrm>
        <a:off x="2709333" y="3454400"/>
        <a:ext cx="3205861" cy="1151466"/>
      </dsp:txXfrm>
    </dsp:sp>
    <dsp:sp modelId="{326BC20B-481A-4BA1-B0EC-3E61133476CE}">
      <dsp:nvSpPr>
        <dsp:cNvPr id="0" name=""/>
        <dsp:cNvSpPr/>
      </dsp:nvSpPr>
      <dsp:spPr>
        <a:xfrm>
          <a:off x="5915195" y="0"/>
          <a:ext cx="3205861" cy="11514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Инволюция матки, заживление тканей, восстановление мышц тазового дна, гормональный баланс</a:t>
          </a:r>
        </a:p>
      </dsp:txBody>
      <dsp:txXfrm>
        <a:off x="5915195" y="0"/>
        <a:ext cx="3205861" cy="1151466"/>
      </dsp:txXfrm>
    </dsp:sp>
    <dsp:sp modelId="{7661B6BE-07DF-4DDB-A8E8-1DAF2A800AC7}">
      <dsp:nvSpPr>
        <dsp:cNvPr id="0" name=""/>
        <dsp:cNvSpPr/>
      </dsp:nvSpPr>
      <dsp:spPr>
        <a:xfrm>
          <a:off x="5915195" y="1151466"/>
          <a:ext cx="3205861" cy="11514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Эмоциональная стабильность, отсутствие депрессии, принятие новой роли</a:t>
          </a:r>
          <a:endParaRPr lang="ru-RU" sz="1800" kern="1200" dirty="0"/>
        </a:p>
      </dsp:txBody>
      <dsp:txXfrm>
        <a:off x="5915195" y="1151466"/>
        <a:ext cx="3205861" cy="1151466"/>
      </dsp:txXfrm>
    </dsp:sp>
    <dsp:sp modelId="{33BB1E99-2484-4FBB-B306-FF3DA0C32F17}">
      <dsp:nvSpPr>
        <dsp:cNvPr id="0" name=""/>
        <dsp:cNvSpPr/>
      </dsp:nvSpPr>
      <dsp:spPr>
        <a:xfrm>
          <a:off x="5915195" y="3454400"/>
          <a:ext cx="3205861" cy="11514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Поддержка семьи, доступ к медицинской помощи, информация и обучение</a:t>
          </a:r>
          <a:endParaRPr lang="ru-RU" sz="1800" kern="1200" dirty="0"/>
        </a:p>
      </dsp:txBody>
      <dsp:txXfrm>
        <a:off x="5915195" y="3454400"/>
        <a:ext cx="3205861" cy="1151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AC9A1-D11E-4335-94D2-EF58303D2591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F594D-8270-45BA-97EA-BF4373976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2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00BB6-36C8-4E75-8B88-0B8BA5DC898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980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F594D-8270-45BA-97EA-BF43739762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4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708926"/>
            <a:ext cx="10363200" cy="1470025"/>
          </a:xfrm>
        </p:spPr>
        <p:txBody>
          <a:bodyPr/>
          <a:lstStyle>
            <a:lvl1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653136"/>
            <a:ext cx="8534400" cy="9856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1534-F151-4F1F-B527-F1F57B27AB30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58" y="710546"/>
            <a:ext cx="768085" cy="8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2447595" y="1700814"/>
            <a:ext cx="7296811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ru-RU" sz="192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МИНИСТЕРСТВО </a:t>
            </a:r>
            <a:r>
              <a:rPr lang="ru-RU" sz="192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ЗДРАВООХРАНЕНИЯ </a:t>
            </a:r>
            <a:br>
              <a:rPr lang="ru-RU" sz="192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192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РЕСПУБЛИКИ БУРЯТИЯ</a:t>
            </a:r>
            <a:endParaRPr lang="ru-RU" sz="192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0" y="454121"/>
            <a:ext cx="12192000" cy="9694"/>
          </a:xfrm>
          <a:prstGeom prst="line">
            <a:avLst/>
          </a:prstGeom>
          <a:ln w="1270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 userDrawn="1"/>
        </p:nvSpPr>
        <p:spPr>
          <a:xfrm>
            <a:off x="0" y="2"/>
            <a:ext cx="12192000" cy="260648"/>
          </a:xfrm>
          <a:prstGeom prst="rect">
            <a:avLst/>
          </a:prstGeom>
          <a:solidFill>
            <a:srgbClr val="003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60" dirty="0"/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0" y="6021288"/>
            <a:ext cx="12192000" cy="0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576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0D1-243F-4604-B818-D827E5B8F868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70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08726"/>
            <a:ext cx="3209461" cy="52174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339" y="908726"/>
            <a:ext cx="8544949" cy="52174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1057-5269-4FF8-AADD-FB301071BFDE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09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D7A3-CF74-4C3E-B56B-9458F00E3F8B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587" y="116632"/>
            <a:ext cx="61978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9360363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b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42632"/>
            <a:ext cx="6096000" cy="1069"/>
          </a:xfrm>
          <a:prstGeom prst="line">
            <a:avLst/>
          </a:prstGeom>
          <a:ln w="76200">
            <a:solidFill>
              <a:srgbClr val="003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8928000" y="829024"/>
            <a:ext cx="3264000" cy="9694"/>
          </a:xfrm>
          <a:prstGeom prst="line">
            <a:avLst/>
          </a:prstGeom>
          <a:ln w="76200">
            <a:solidFill>
              <a:srgbClr val="FFD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7929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699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07C57-D1AD-4F13-9AA8-C002100E723F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339" y="908726"/>
            <a:ext cx="5851061" cy="521744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908726"/>
            <a:ext cx="5851061" cy="521744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4FB68-047E-4571-80D5-0265375A7801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94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39" y="908722"/>
            <a:ext cx="5856651" cy="639763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339" y="1556796"/>
            <a:ext cx="5853179" cy="4569371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011" y="908722"/>
            <a:ext cx="5856651" cy="639763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1556796"/>
            <a:ext cx="5855295" cy="4569371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8BCC-02B6-4228-AAFF-34997BE2E4F2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0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42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54484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C7FC-F295-4B5E-A8DD-9310A3217C66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69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86C4-8D35-471A-B562-86F943DA9465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5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61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7A-7C8F-48F6-8C98-14DB71A836AE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6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908726"/>
            <a:ext cx="7315200" cy="3818855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D9EE9-474A-46FD-B43D-FE749FFF9770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Picture 2" descr="https://egov-buryatia.ru/upload/iblock/c00/c00443d6d1cc56321d591d13a5afa9c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76" y="116632"/>
            <a:ext cx="715797" cy="65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0" y="781672"/>
            <a:ext cx="6096000" cy="1069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6096000" y="774272"/>
            <a:ext cx="3264000" cy="969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0" y="818339"/>
            <a:ext cx="1219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9264352" y="157420"/>
            <a:ext cx="2016224" cy="5760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ru-RU" sz="108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МИНИСТЕРСТВО</a:t>
            </a:r>
            <a:r>
              <a:rPr lang="ru-RU" sz="108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ЗДРАВООХРАНЕНИЯ </a:t>
            </a:r>
            <a:r>
              <a:rPr lang="ru-RU" sz="108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РЕСПУБЛИКИ БУРЯТИЯ</a:t>
            </a:r>
            <a:endParaRPr lang="ru-RU" sz="1080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04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8736971" cy="544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339" y="908726"/>
            <a:ext cx="11853035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8ECD2-7110-4844-B32B-D0EAAE488F48}" type="datetime2">
              <a:rPr lang="ru-RU" smtClean="0"/>
              <a:t>пятница, 4 сентября 2026 г.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815E-DDE9-41F9-9DF0-F7AAE4B990A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7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1097280" rtl="0" eaLnBrk="1" latinLnBrk="0" hangingPunct="1">
        <a:spcBef>
          <a:spcPct val="0"/>
        </a:spcBef>
        <a:buNone/>
        <a:defRPr sz="384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883814"/>
            <a:ext cx="10363200" cy="1260852"/>
          </a:xfrm>
        </p:spPr>
        <p:txBody>
          <a:bodyPr>
            <a:normAutofit fontScale="90000"/>
          </a:bodyPr>
          <a:lstStyle/>
          <a:p>
            <a:br>
              <a:rPr lang="ru-RU" sz="2800" b="1" dirty="0">
                <a:solidFill>
                  <a:srgbClr val="0039A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39A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Ресурс женщины после родов:</a:t>
            </a:r>
            <a:br>
              <a:rPr lang="ru-RU" sz="2800" b="1" dirty="0">
                <a:solidFill>
                  <a:srgbClr val="0039A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39A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компетенции акушерки в первые 42 дня</a:t>
            </a:r>
            <a:endParaRPr lang="ru-RU" b="1" dirty="0">
              <a:solidFill>
                <a:srgbClr val="0039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2166" y="5007279"/>
            <a:ext cx="9370031" cy="604887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Главная акушерка С. Ф. Иванова   </a:t>
            </a:r>
            <a:endParaRPr lang="ru-RU" sz="216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887C67-4E83-6230-7B97-BF79AFDAF2EB}"/>
              </a:ext>
            </a:extLst>
          </p:cNvPr>
          <p:cNvSpPr txBox="1"/>
          <p:nvPr/>
        </p:nvSpPr>
        <p:spPr>
          <a:xfrm>
            <a:off x="2299317" y="2396705"/>
            <a:ext cx="7594846" cy="46166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ГАУЗ РЕСПУБЛИКАНСКИЙ ПЕРИНАТАЛЬНЫЙ ЦЕНТР</a:t>
            </a:r>
          </a:p>
        </p:txBody>
      </p:sp>
    </p:spTree>
    <p:extLst>
      <p:ext uri="{BB962C8B-B14F-4D97-AF65-F5344CB8AC3E}">
        <p14:creationId xmlns:p14="http://schemas.microsoft.com/office/powerpoint/2010/main" val="292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3C0B48-0B2A-487D-BA76-944BE018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«Красные флаги»: когда требуется срочное направление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3C30B8-895E-444F-A07B-3CE2D2F95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каких состояниях акушерка должна немедленно направить пациентку к врачу: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Признак	                                                                   Возможное осложнение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Обильные кровяные выделения, сгустки	Послеродовое кровотечение, задержка частей плаценты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Сохранение красных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лохий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&gt;1 недели	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Субинволюция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матки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Повышение температуры &gt;38°C	                 Послеродовой эндометрит, мастит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Болезненность, уплотнение,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покраснение молочной железы	                 Мастит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Боли в икроножных мышцах, отёк ноги	Тромбоз глубоких вен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Головная боль, нарушения зрения	               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Преэклампсия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(поздняя)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Суицидальные мысли (пункт 10 EPDS ≥1)	Послеродовой психоз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Боль внизу живота &gt;5 баллов по ВАШ	Эндометрит, перитонит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Задержка мочеиспускания &gt;6 часов	                Гипотония мочевого пузыря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стула &gt;3 дней	                                 Тяжёлый запор, кишечная непроходимость</a:t>
            </a:r>
          </a:p>
        </p:txBody>
      </p:sp>
    </p:spTree>
    <p:extLst>
      <p:ext uri="{BB962C8B-B14F-4D97-AF65-F5344CB8AC3E}">
        <p14:creationId xmlns:p14="http://schemas.microsoft.com/office/powerpoint/2010/main" val="2266886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A73EC7-D213-4513-AB9D-C8CECF708620}"/>
              </a:ext>
            </a:extLst>
          </p:cNvPr>
          <p:cNvSpPr txBox="1"/>
          <p:nvPr/>
        </p:nvSpPr>
        <p:spPr>
          <a:xfrm>
            <a:off x="1606858" y="2139519"/>
            <a:ext cx="888654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«Позитивный послеродовой опыт — это тот, в котором женщины и их семьи получают информацию, поддержку и уверенность от мотивированных медицинских работников».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3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93687-0A4D-4E18-8A71-5428DA151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0" dirty="0">
                <a:solidFill>
                  <a:schemeClr val="tx2">
                    <a:lumMod val="75000"/>
                  </a:schemeClr>
                </a:solidFill>
                <a:effectLst/>
              </a:rPr>
              <a:t>Нормативно-правовая база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1A3181-A7DC-484E-95BD-CBB3FD73F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5"/>
          <a:stretch/>
        </p:blipFill>
        <p:spPr>
          <a:xfrm>
            <a:off x="7960110" y="1460804"/>
            <a:ext cx="3742402" cy="4960090"/>
          </a:xfrm>
          <a:prstGeom prst="rect">
            <a:avLst/>
          </a:prstGeom>
          <a:ln w="6350" cap="sq" cmpd="thickThin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C51F60-8F1A-40AE-9891-12A24AE9C3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25" y="1452894"/>
            <a:ext cx="3534676" cy="4968000"/>
          </a:xfrm>
          <a:prstGeom prst="rect">
            <a:avLst/>
          </a:prstGeom>
          <a:ln w="635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2BEF3D-0B94-4C82-8FBF-04DB80A3B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0" r="4015"/>
          <a:stretch/>
        </p:blipFill>
        <p:spPr>
          <a:xfrm>
            <a:off x="4056806" y="1452894"/>
            <a:ext cx="3619099" cy="4968000"/>
          </a:xfrm>
          <a:prstGeom prst="rect">
            <a:avLst/>
          </a:prstGeom>
          <a:ln w="635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1524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411EBA9-0928-44C8-AEC1-EE15B94FC6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638996"/>
              </p:ext>
            </p:extLst>
          </p:nvPr>
        </p:nvGraphicFramePr>
        <p:xfrm>
          <a:off x="2933323" y="1224899"/>
          <a:ext cx="912105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12BB47-AEA4-41A9-A9A1-BAEE23CE05AC}"/>
              </a:ext>
            </a:extLst>
          </p:cNvPr>
          <p:cNvSpPr/>
          <p:nvPr/>
        </p:nvSpPr>
        <p:spPr>
          <a:xfrm>
            <a:off x="8848047" y="3570054"/>
            <a:ext cx="3124940" cy="1074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Успешное грудное вскармливание, профилактика </a:t>
            </a:r>
            <a:r>
              <a:rPr lang="ru-RU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лактостаза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 мастита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5C4E0D2-1F4F-4B71-AD1A-3FE525040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9" y="214434"/>
            <a:ext cx="9216661" cy="54484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ffectLst/>
              </a:rPr>
              <a:t>Ресурс женщины после родов: что это такое?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ru-RU" sz="2000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2DD4943-86CF-4E0C-8217-2DA84ADA9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1560"/>
            <a:ext cx="3014804" cy="5916440"/>
          </a:xfrm>
        </p:spPr>
        <p:txBody>
          <a:bodyPr>
            <a:normAutofit/>
          </a:bodyPr>
          <a:lstStyle/>
          <a:p>
            <a:pPr marL="3600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это совокупность физических, психологических и социальных возможностей для:</a:t>
            </a: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полноценного восстановления организма;</a:t>
            </a: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успешной адаптации к новой социальной роли матери;</a:t>
            </a: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сохранения и восстановления детородной функции;</a:t>
            </a: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lnSpc>
                <a:spcPts val="18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обеспечения здоровья будущих поколений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7069B0-BE17-4998-A198-36C5325A81DB}"/>
              </a:ext>
            </a:extLst>
          </p:cNvPr>
          <p:cNvSpPr/>
          <p:nvPr/>
        </p:nvSpPr>
        <p:spPr>
          <a:xfrm>
            <a:off x="5613149" y="941560"/>
            <a:ext cx="6359838" cy="2833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Компоненты ресурса:</a:t>
            </a:r>
          </a:p>
        </p:txBody>
      </p:sp>
    </p:spTree>
    <p:extLst>
      <p:ext uri="{BB962C8B-B14F-4D97-AF65-F5344CB8AC3E}">
        <p14:creationId xmlns:p14="http://schemas.microsoft.com/office/powerpoint/2010/main" val="3281831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145AB-0E99-4793-ABB9-A2A800700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Восстановление мышц тазового дна: профилактика пролапса и недержания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2617B2-F7BE-4A85-9A31-F8E2ED9AB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9" y="908726"/>
            <a:ext cx="12112101" cy="5949274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Всем пациенткам в послеродовом периоде назначается тренировка мышц тазового дна (лечебная физкультура)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Цели реабилитации: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повышение тонуса мышц тазового дна;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улучшение кровообращения в области малого таза;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снижение болевого синдрома;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профилактика пролапса гениталий;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профилактика недержания мочи (как стрессового, так и ургентного).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недержании мочи после родов рекомендованы методы когнитивно-поведенческой терапии: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ведение дневника мочеиспускания;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обучение методике запланированных мочеиспусканий и отсрочки мочеиспускания;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упражнения для мышц тазового дна в режиме биологической обратной связи.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акушерки: </a:t>
            </a:r>
            <a:r>
              <a:rPr lang="ru-RU" sz="18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обучить женщину правильному выполнению упражнений Кегеля, мотивировать к регулярным занятиям, разъяснить важность профилактики пролапса для сохранения детородной функции.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205CE-29B3-98BC-989B-2E54D32DD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008" y="1455938"/>
            <a:ext cx="2530136" cy="227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8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5DB0B-C7A0-47A1-9E1D-1C94383AB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93" y="186988"/>
            <a:ext cx="9216661" cy="54484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Восстановление менструальной функции и контрацепция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DE69F-B76F-48CE-B4B2-B2E0E21A8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39" y="908726"/>
            <a:ext cx="11853035" cy="5762286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Менструальная функция после родов: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некормящих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женщин: менструации возобновляются на 6–8-й неделе.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 кормящих женщин (80%): менструации отсутствуют в течение всего периода грудного вскармливания (лактационная аменорея).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Первые менструации часто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ановуляторные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но беременность может наступить до возобновления менструаций.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⚠️ Метод лактационной аменореи НЕ является надёжным методом контрацепции!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Рекомендуемый </a:t>
            </a:r>
            <a:r>
              <a:rPr lang="ru-RU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интергенетический</a:t>
            </a: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 интервал — 2 года.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Метод контрацепции	           Срок начала	                При грудном вскармливании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Барьерные методы	           Через 6 недель	                     ✅ Да</a:t>
            </a:r>
          </a:p>
          <a:p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Гестагенные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контрацептивы           Через 6 недель	            ✅ Да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ВМК (медный)	                             Сразу после родов	                     ✅ Да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ВМК с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левоноргестрелом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           Через 6 недель	                ✅ Да</a:t>
            </a:r>
          </a:p>
          <a:p>
            <a:pPr marL="0" indent="0">
              <a:buNone/>
            </a:pPr>
            <a:endParaRPr lang="ru-RU" sz="18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акушерки</a:t>
            </a: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консультирование по вопросам контрацепции — обязательный элемент послеродового наблюдения </a:t>
            </a: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F743BE-B2AF-DB87-8AE0-0728D95E1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803" y="3429000"/>
            <a:ext cx="1982356" cy="204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8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27A78-4023-4B6C-8068-5D2CFD92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9" y="594804"/>
            <a:ext cx="9216661" cy="9789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effectLst/>
              </a:rPr>
              <a:t>Чек-лист акушерки на патронаже: что оценивать</a:t>
            </a:r>
            <a:br>
              <a:rPr lang="ru-RU" b="1" dirty="0">
                <a:solidFill>
                  <a:srgbClr val="0F1115"/>
                </a:solidFill>
                <a:effectLst/>
                <a:latin typeface="quote-cjk-patch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84937-EF29-4BF7-B763-999C956FC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39" y="908726"/>
            <a:ext cx="12048661" cy="59492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Основания для патронажа: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выписка из стационара в установленные сроки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неявка родильницы в женскую консультацию </a:t>
            </a: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14 дней после родов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направление на амбулаторно-поликлинический АТПК-совет в течении 10 дней после выписки из акушерского стационара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На каждом патронаже акушерка оценивает:</a:t>
            </a:r>
          </a:p>
          <a:p>
            <a:endParaRPr lang="ru-RU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Система / орган	                                   Что проверять	                                      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«Красный флаг»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Общее состояние               Самочувствие, жалобы, усталость	  Выраженная слабость, головокружение                          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Гемодинамика	               АД, пульс, температура	               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Гипо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/гипертензия, тахикардия, лихорадка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Матка	                                 ВДМ, тонус, болезненность	                       Болезненность, плохая сократимость</a:t>
            </a:r>
          </a:p>
          <a:p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Лохии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	                                 Объём, характер, запах	                          Обильные, гнойные, зловонные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Молочные желез           Болезненность,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нагрубание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трещины              Уплотнения, покраснение, боль &gt;5 по ВАШ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Швы	                                     Состояние, заживление	                          Отёк, гиперемия, расхождение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Мочеиспускание	                   Самостоятельное, без задержки	     Задержка &gt;6 часов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Функция кишечника	     Наличие стула, запоры	                          Отсутствие стула &gt;3 дней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Вены нижних конечностей         Пальпация	                                               Болезненность, отёк, покраснение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Эмоциональное состояние        Признаки бэби-блюз, тревоги	                          Подозрение на депрессию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BDCCED9-221D-CE40-C63D-622F25C9C302}"/>
              </a:ext>
            </a:extLst>
          </p:cNvPr>
          <p:cNvSpPr/>
          <p:nvPr/>
        </p:nvSpPr>
        <p:spPr>
          <a:xfrm>
            <a:off x="7546020" y="2370338"/>
            <a:ext cx="4645980" cy="44876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3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16725-C756-4723-8B42-9F725DE9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Поддержка грудного вскармливания: ключевая компетенция акушерки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7946CD-C32B-4FFC-BD65-0273C586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375024"/>
            <a:ext cx="5992427" cy="4359951"/>
          </a:xfrm>
        </p:spPr>
        <p:txBody>
          <a:bodyPr>
            <a:normAutofit lnSpcReduction="10000"/>
          </a:bodyPr>
          <a:lstStyle/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Роль акушерки в поддержке лактации:</a:t>
            </a:r>
          </a:p>
          <a:p>
            <a:pPr algn="ctr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✅ Обучение правильной технике прикладывания к груди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✅ Консультирование по режиму кормления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✅ Профилактика и коррекция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лактостаза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✅ Помощь при трещинах сосков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✅ Оценка эффективности кормления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✅ Обучение корректному сцеживанию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8C57404-40FF-4CF8-B37E-7C594316D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1406" y="1731146"/>
            <a:ext cx="6270594" cy="40038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❌ </a:t>
            </a: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Чего делать НЕ следует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20000"/>
              </a:lnSpc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❌ Ограничивать или увеличивать объём жидкости;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❌ Назначение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лактогонных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трав;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❌ Тугое перевязывание груди;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❌ Подавление лактации при плоских сосках, трещинах, болях</a:t>
            </a:r>
          </a:p>
          <a:p>
            <a:pPr marL="0" indent="0">
              <a:lnSpc>
                <a:spcPct val="220000"/>
              </a:lnSpc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❌ Избыточное сцеживание («до последней капли»)</a:t>
            </a:r>
          </a:p>
          <a:p>
            <a:pPr>
              <a:lnSpc>
                <a:spcPct val="220000"/>
              </a:lnSpc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8848A6F-D7EE-4118-8E40-15C1B8EC0256}"/>
              </a:ext>
            </a:extLst>
          </p:cNvPr>
          <p:cNvSpPr/>
          <p:nvPr/>
        </p:nvSpPr>
        <p:spPr>
          <a:xfrm>
            <a:off x="0" y="830181"/>
            <a:ext cx="12129856" cy="544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Грудное вскармливание — основа здоровья матери и ребёнка.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BA2FCA6-2709-40EF-A752-1A1301A5CDB8}"/>
              </a:ext>
            </a:extLst>
          </p:cNvPr>
          <p:cNvSpPr/>
          <p:nvPr/>
        </p:nvSpPr>
        <p:spPr>
          <a:xfrm>
            <a:off x="62144" y="5584054"/>
            <a:ext cx="12067712" cy="11984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Рекомендовано назначить кормящей пациентке группы высокого риска гиповитаминоза пероральный прием </a:t>
            </a:r>
            <a:r>
              <a:rPr lang="ru-RU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колекальциферола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профилактических дозах с целью профилактики дефицита витамина D для снижения риска гиповитаминоза у матери и ребенка. </a:t>
            </a:r>
            <a:r>
              <a:rPr lang="ru-RU" sz="1600" dirty="0">
                <a:solidFill>
                  <a:schemeClr val="tx1"/>
                </a:solidFill>
              </a:rPr>
              <a:t>Рекомендовано назначить кормящей пациентке прием препаратов йода (</a:t>
            </a:r>
            <a:r>
              <a:rPr lang="ru-RU" sz="1600" b="1" dirty="0">
                <a:solidFill>
                  <a:srgbClr val="FF0000"/>
                </a:solidFill>
              </a:rPr>
              <a:t>калия йодида</a:t>
            </a:r>
            <a:r>
              <a:rPr lang="ru-RU" sz="1600" dirty="0">
                <a:solidFill>
                  <a:schemeClr val="tx1"/>
                </a:solidFill>
              </a:rPr>
              <a:t>**) в дозе 200 мкг в день на протяжении всего периода грудного вскармливания с целью устранения йодного дефицита у матери и ребенка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3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D5179-1906-4929-9E43-74F4832CF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Психологическая поддержка: выявление эмоционального дистресса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A548DC-1017-4B37-979C-A79076E83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Послеродовой эмоциональный дистресс (бэби-блюз):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симптомы: грусть, плаксивость, истощение, раздражительность, беспокойство, нарушение сна, снижение концентрации внимания, лабильное настроение;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развивается в течение 2–3 дней после родов;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достигает максимума в течение нескольких дней;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проходит самостоятельно в течение 2 недель с момента появления.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Роль акушерки: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Активно расспрашивать пациентку об общем и эмоциональном самочувствии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Выявлять признаки эмоционального дистресса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Проводить скрининг с помощью Эдинбургской шкалы послеродовой депрессии (EPDS)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Направлять к медицинскому психологу при выявлении признаков депрессии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Факторы риска послеродовой депрессии: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гормональные изменения;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болевой синдром;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наличие в анамнезе тревожных и депрессивных расстройств;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трудности при становлении лактации;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гибель или заболевание у ребенка;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экономическая и социальная незащищенность.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1545362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BC32B-D825-415D-92EB-9560BD396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Эдинбургская шкала послеродовой депрессии (EPDS): подробно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0A3022-BBC3-4B57-A770-ED564E171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8726"/>
            <a:ext cx="12191999" cy="59492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Эдинбургская шкала послеродовой депрессии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Edinburgh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Postnatal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Depression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EPDS) — клиническая методика в виде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самоопросника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предназначенная для выявления депрессивных расстройств в предродовом и послеродовом периодах.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Структура:</a:t>
            </a:r>
          </a:p>
          <a:p>
            <a:pPr algn="just">
              <a:spcBef>
                <a:spcPts val="0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10 пунктов, каждый оценивается от 0 до 3 баллов</a:t>
            </a:r>
          </a:p>
          <a:p>
            <a:pPr algn="just"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Максимальный суммарный балл — 30</a:t>
            </a:r>
          </a:p>
          <a:p>
            <a:pPr algn="just"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Заполняется самостоятельно женщиной за 5–10 минут</a:t>
            </a:r>
          </a:p>
          <a:p>
            <a:pPr algn="just"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Подсчёт баллов:</a:t>
            </a:r>
          </a:p>
          <a:p>
            <a:pPr algn="just"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Пункты 1, 2 и 4 (позитивные вопросы): 0, 1, 2, 3 (в прямом порядке)</a:t>
            </a:r>
          </a:p>
          <a:p>
            <a:pPr algn="just">
              <a:spcBef>
                <a:spcPts val="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Остальные пункты: 3, 2, 1, 0 (в обратном порядке)</a:t>
            </a:r>
          </a:p>
          <a:p>
            <a:pPr algn="just">
              <a:spcBef>
                <a:spcPts val="0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Интерпретация:</a:t>
            </a:r>
          </a:p>
          <a:p>
            <a:pPr algn="just">
              <a:spcBef>
                <a:spcPts val="0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Сумма баллов	                  Интерпретация	                                                               Действие акушерки</a:t>
            </a:r>
          </a:p>
          <a:p>
            <a:pPr algn="just"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0–9	                                        Низкий риск	                                                        Наблюдение, повторный скрининг через 2–4 недели</a:t>
            </a:r>
          </a:p>
          <a:p>
            <a:pPr algn="just"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10–12	        Пограничный результат / возможная умеренная депрессия          Направить к медицинскому психологу</a:t>
            </a:r>
          </a:p>
          <a:p>
            <a:pPr algn="just">
              <a:spcBef>
                <a:spcPts val="0"/>
              </a:spcBef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≥13	        Очень высокая вероятность депрессии	                                   Срочное направление к психиатру/психологу</a:t>
            </a:r>
          </a:p>
          <a:p>
            <a:pPr algn="just">
              <a:spcBef>
                <a:spcPts val="0"/>
              </a:spcBef>
            </a:pP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⚠️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Критически важно: всегда обращать внимание на пункт 10 (мысли о нанесении себе телесного вреда). Любой положительный ответ (≥1 балла) требует немедленного направления к психиатру.</a:t>
            </a:r>
          </a:p>
          <a:p>
            <a:pPr algn="just">
              <a:spcBef>
                <a:spcPts val="0"/>
              </a:spcBef>
            </a:pP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получении ≥10 баллов по опроснику EPDS необходимо направить пациентку на приём (тестирование, консультирование) медицинского психолога.</a:t>
            </a:r>
          </a:p>
        </p:txBody>
      </p:sp>
    </p:spTree>
    <p:extLst>
      <p:ext uri="{BB962C8B-B14F-4D97-AF65-F5344CB8AC3E}">
        <p14:creationId xmlns:p14="http://schemas.microsoft.com/office/powerpoint/2010/main" val="392117784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5105</TotalTime>
  <Words>1225</Words>
  <Application>Microsoft Office PowerPoint</Application>
  <PresentationFormat>Широкоэкранный</PresentationFormat>
  <Paragraphs>167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quote-cjk-patch</vt:lpstr>
      <vt:lpstr>Tahoma</vt:lpstr>
      <vt:lpstr>Times New Roman</vt:lpstr>
      <vt:lpstr>1_Тема Office</vt:lpstr>
      <vt:lpstr> Ресурс женщины после родов:  компетенции акушерки в первые 42 дня</vt:lpstr>
      <vt:lpstr>Нормативно-правовая база</vt:lpstr>
      <vt:lpstr>Ресурс женщины после родов: что это такое? </vt:lpstr>
      <vt:lpstr>Восстановление мышц тазового дна: профилактика пролапса и недержания</vt:lpstr>
      <vt:lpstr>Восстановление менструальной функции и контрацепция</vt:lpstr>
      <vt:lpstr>Чек-лист акушерки на патронаже: что оценивать </vt:lpstr>
      <vt:lpstr>Поддержка грудного вскармливания: ключевая компетенция акушерки</vt:lpstr>
      <vt:lpstr>Психологическая поддержка: выявление эмоционального дистресса</vt:lpstr>
      <vt:lpstr>Эдинбургская шкала послеродовой депрессии (EPDS): подробно</vt:lpstr>
      <vt:lpstr>«Красные флаги»: когда требуется срочное направление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</dc:title>
  <dc:creator>Марина Петровна Ринчиндоржиева</dc:creator>
  <cp:lastModifiedBy>Марина Петровна Ринчиндоржиева</cp:lastModifiedBy>
  <cp:revision>109</cp:revision>
  <cp:lastPrinted>2026-02-17T08:13:55Z</cp:lastPrinted>
  <dcterms:created xsi:type="dcterms:W3CDTF">2026-02-15T22:59:12Z</dcterms:created>
  <dcterms:modified xsi:type="dcterms:W3CDTF">2026-09-04T00:33:39Z</dcterms:modified>
</cp:coreProperties>
</file>